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3" r:id="rId1"/>
  </p:sldMasterIdLst>
  <p:notesMasterIdLst>
    <p:notesMasterId r:id="rId11"/>
  </p:notesMasterIdLst>
  <p:sldIdLst>
    <p:sldId id="256" r:id="rId2"/>
    <p:sldId id="257" r:id="rId3"/>
    <p:sldId id="258" r:id="rId4"/>
    <p:sldId id="259" r:id="rId5"/>
    <p:sldId id="260" r:id="rId6"/>
    <p:sldId id="261" r:id="rId7"/>
    <p:sldId id="262"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84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94C807-795F-A44A-BD43-1E376C4119AD}" type="datetimeFigureOut">
              <a:rPr lang="en-US" smtClean="0"/>
              <a:t>10/10/13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2BECD-21CC-8B4A-9B37-F7F76B41516A}" type="slidenum">
              <a:rPr lang="en-US" smtClean="0"/>
              <a:t>‹#›</a:t>
            </a:fld>
            <a:endParaRPr lang="en-US"/>
          </a:p>
        </p:txBody>
      </p:sp>
    </p:spTree>
    <p:extLst>
      <p:ext uri="{BB962C8B-B14F-4D97-AF65-F5344CB8AC3E}">
        <p14:creationId xmlns:p14="http://schemas.microsoft.com/office/powerpoint/2010/main" val="13100682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chose to learn more about the transformation from high school to college, specifically with classes. I want to know if there really is a big difference between smaller sized classes and larger lecture classes, and whether or not students have a preference to which they like better.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2</a:t>
            </a:fld>
            <a:endParaRPr lang="en-US"/>
          </a:p>
        </p:txBody>
      </p:sp>
    </p:spTree>
    <p:extLst>
      <p:ext uri="{BB962C8B-B14F-4D97-AF65-F5344CB8AC3E}">
        <p14:creationId xmlns:p14="http://schemas.microsoft.com/office/powerpoint/2010/main" val="140020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study was done at Auburn University when they made the transition to having larger classes. This was done because they switched from quarter classes to semester classes in order to be on the same schedule as other universities across the country, and the space was needed to accomplish all the students course necessities. The overall outcome showed the faculty that the larger classes had an effect on the students academic ability. Once larger classes were put into place, they also recognized what skills were lacking, as interpreted above.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3</a:t>
            </a:fld>
            <a:endParaRPr lang="en-US"/>
          </a:p>
        </p:txBody>
      </p:sp>
    </p:spTree>
    <p:extLst>
      <p:ext uri="{BB962C8B-B14F-4D97-AF65-F5344CB8AC3E}">
        <p14:creationId xmlns:p14="http://schemas.microsoft.com/office/powerpoint/2010/main" val="2631417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set of researchers did a similar study. In their article they mentioned these groups and organizations that help to benefit schooling systems around the country. Introduce: In many different districts and grade levels they concluded the effect of class sizes on student academics. Insert: They took into consideration not only the grade difference from the two types of classes, but also how the classroom runs differently. Interpret: They noted that smaller classes provided a better student-to-teacher interaction and allowed each student to get the attention needed. It also allowed the teacher to maintain control over the class better. The article also noted how the government should ensure that class reduction should be taken into consideration by building more schools or classrooms.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4</a:t>
            </a:fld>
            <a:endParaRPr lang="en-US"/>
          </a:p>
        </p:txBody>
      </p:sp>
    </p:spTree>
    <p:extLst>
      <p:ext uri="{BB962C8B-B14F-4D97-AF65-F5344CB8AC3E}">
        <p14:creationId xmlns:p14="http://schemas.microsoft.com/office/powerpoint/2010/main" val="4158389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decided to collect my own information and results on this topic </a:t>
            </a:r>
            <a:r>
              <a:rPr lang="en-US" baseline="0" dirty="0" smtClean="0"/>
              <a:t>collected from </a:t>
            </a:r>
            <a:r>
              <a:rPr lang="en-US" baseline="0" dirty="0" smtClean="0"/>
              <a:t>the current students of Bloomsburg University. I went about this by finding people who had lecture </a:t>
            </a:r>
            <a:r>
              <a:rPr lang="en-US" baseline="0" dirty="0" smtClean="0"/>
              <a:t>courses </a:t>
            </a:r>
            <a:r>
              <a:rPr lang="en-US" baseline="0" dirty="0" smtClean="0"/>
              <a:t>mixed in with smaller classes as well and interviewing them. </a:t>
            </a:r>
            <a:r>
              <a:rPr lang="en-US" baseline="0" dirty="0" smtClean="0"/>
              <a:t>I felt that interviewing would provide the best reactions because it gave the students the freedom to say exactly how they felt.  These are the questions I asked and I chose them in order to gain a little bit of background knowledge as well as a complete understanding of how the felt in their lectures.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5</a:t>
            </a:fld>
            <a:endParaRPr lang="en-US"/>
          </a:p>
        </p:txBody>
      </p:sp>
    </p:spTree>
    <p:extLst>
      <p:ext uri="{BB962C8B-B14F-4D97-AF65-F5344CB8AC3E}">
        <p14:creationId xmlns:p14="http://schemas.microsoft.com/office/powerpoint/2010/main" val="3473017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first three questions I asked were just to get a general overview of their purpose here in college and what their plans are. The three peers that I interviewed all had similar answers. All chose to come to college because of fulfilling their dreams in a career. This also influenced their decision of major.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6</a:t>
            </a:fld>
            <a:endParaRPr lang="en-US"/>
          </a:p>
        </p:txBody>
      </p:sp>
    </p:spTree>
    <p:extLst>
      <p:ext uri="{BB962C8B-B14F-4D97-AF65-F5344CB8AC3E}">
        <p14:creationId xmlns:p14="http://schemas.microsoft.com/office/powerpoint/2010/main" val="3898851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next</a:t>
            </a:r>
            <a:r>
              <a:rPr lang="en-US" baseline="0" dirty="0" smtClean="0"/>
              <a:t> three questions were the main ones and the answers that pertained more to my topic. All the students talked about the overwhelming amount of people that there are to meet in lecture courses when I asked them what they liked about them. When discussing the negatives, all of them stated something about the interaction with professors, which relates to the research previously discussed. One person described this as the “lack of one-on-one attention.” Another stated that she would rather get to know her professor, and the last complained about how informal lecture halls are. Overall all three prefer smaller classes to larger ones. </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7</a:t>
            </a:fld>
            <a:endParaRPr lang="en-US"/>
          </a:p>
        </p:txBody>
      </p:sp>
    </p:spTree>
    <p:extLst>
      <p:ext uri="{BB962C8B-B14F-4D97-AF65-F5344CB8AC3E}">
        <p14:creationId xmlns:p14="http://schemas.microsoft.com/office/powerpoint/2010/main" val="4165814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Overall</a:t>
            </a:r>
            <a:r>
              <a:rPr lang="en-US" baseline="0" dirty="0" smtClean="0"/>
              <a:t> </a:t>
            </a:r>
            <a:r>
              <a:rPr lang="en-US" baseline="0" dirty="0" smtClean="0"/>
              <a:t>I have come to the conclusion that smaller classes are all around better than larger ones. </a:t>
            </a:r>
            <a:r>
              <a:rPr lang="en-US" baseline="0" dirty="0" smtClean="0"/>
              <a:t>My data has helped </a:t>
            </a:r>
            <a:r>
              <a:rPr lang="en-US" baseline="0" dirty="0" smtClean="0"/>
              <a:t>to prove that academically they’re grades are increased from lower amounts of students in the classroom with them. This is partially because the teacher has more control over the class and can focus on the main points to get across in the lesson rather than </a:t>
            </a:r>
            <a:r>
              <a:rPr lang="en-US" baseline="0" dirty="0" smtClean="0"/>
              <a:t>having to manage the behavior </a:t>
            </a:r>
            <a:r>
              <a:rPr lang="en-US" baseline="0" dirty="0" smtClean="0"/>
              <a:t>of all the students. This is also because the amount of students allows all questions to be answered helping the clarification of the </a:t>
            </a:r>
            <a:r>
              <a:rPr lang="en-US" baseline="0" dirty="0" smtClean="0"/>
              <a:t>lesson. Based </a:t>
            </a:r>
            <a:r>
              <a:rPr lang="en-US" baseline="0" dirty="0" smtClean="0"/>
              <a:t>on the interviews that I did, </a:t>
            </a:r>
            <a:r>
              <a:rPr lang="en-US" baseline="0" dirty="0" smtClean="0"/>
              <a:t>students noticed the difference in their experience in smaller classes and large lecture courses. This confirms what other researchers have found. Bloomsburg provides </a:t>
            </a:r>
            <a:r>
              <a:rPr lang="en-US" baseline="0" dirty="0" smtClean="0"/>
              <a:t>students with </a:t>
            </a:r>
            <a:r>
              <a:rPr lang="en-US" baseline="0" dirty="0" smtClean="0"/>
              <a:t>small classes similar to the ones in high school. </a:t>
            </a:r>
            <a:r>
              <a:rPr lang="en-US" baseline="0" dirty="0" smtClean="0"/>
              <a:t>Although some classes here do have over 100 students in them, students prefer the ones with 20-25 </a:t>
            </a:r>
            <a:r>
              <a:rPr lang="en-US" baseline="0" dirty="0" smtClean="0"/>
              <a:t>classmates. Personally, </a:t>
            </a:r>
            <a:r>
              <a:rPr lang="en-US" baseline="0" dirty="0" smtClean="0"/>
              <a:t>I thought coming to college that classes were going to be very different and then came to realize that they aren’t, because I don’t have any lecture halls. This is one of the main reasons that I wanted to research this topic because I wanted to know how different they really are, and I came to learn that I should be grateful for my schedule!</a:t>
            </a:r>
            <a:endParaRPr lang="en-US" dirty="0"/>
          </a:p>
        </p:txBody>
      </p:sp>
      <p:sp>
        <p:nvSpPr>
          <p:cNvPr id="4" name="Slide Number Placeholder 3"/>
          <p:cNvSpPr>
            <a:spLocks noGrp="1"/>
          </p:cNvSpPr>
          <p:nvPr>
            <p:ph type="sldNum" sz="quarter" idx="10"/>
          </p:nvPr>
        </p:nvSpPr>
        <p:spPr/>
        <p:txBody>
          <a:bodyPr/>
          <a:lstStyle/>
          <a:p>
            <a:fld id="{42B2BECD-21CC-8B4A-9B37-F7F76B41516A}" type="slidenum">
              <a:rPr lang="en-US" smtClean="0"/>
              <a:t>8</a:t>
            </a:fld>
            <a:endParaRPr lang="en-US"/>
          </a:p>
        </p:txBody>
      </p:sp>
    </p:spTree>
    <p:extLst>
      <p:ext uri="{BB962C8B-B14F-4D97-AF65-F5344CB8AC3E}">
        <p14:creationId xmlns:p14="http://schemas.microsoft.com/office/powerpoint/2010/main" val="130648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F01B14-E24E-1C4C-B648-0CF7C9AE64AB}" type="datetimeFigureOut">
              <a:rPr lang="en-US" smtClean="0"/>
              <a:t>10/10/13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01B14-E24E-1C4C-B648-0CF7C9AE64AB}" type="datetimeFigureOut">
              <a:rPr lang="en-US" smtClean="0"/>
              <a:t>10/10/13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F01B14-E24E-1C4C-B648-0CF7C9AE64AB}" type="datetimeFigureOut">
              <a:rPr lang="en-US" smtClean="0"/>
              <a:t>10/10/13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F01B14-E24E-1C4C-B648-0CF7C9AE64AB}" type="datetimeFigureOut">
              <a:rPr lang="en-US" smtClean="0"/>
              <a:t>10/10/13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00CF-2566-AC4E-811A-60DB6606DF88}" type="slidenum">
              <a:rPr lang="en-US" smtClean="0"/>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n-US" smtClean="0"/>
              <a:t>Click to edit Master title style</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BE5700CF-2566-AC4E-811A-60DB6606DF88}" type="slidenum">
              <a:rPr lang="en-US" smtClean="0"/>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70F01B14-E24E-1C4C-B648-0CF7C9AE64AB}" type="datetimeFigureOut">
              <a:rPr lang="en-US" smtClean="0"/>
              <a:t>10/10/13</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93E4AAA4-6363-4581-962D-1ACCC2D600C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F01B14-E24E-1C4C-B648-0CF7C9AE64AB}" type="datetimeFigureOut">
              <a:rPr lang="en-US" smtClean="0"/>
              <a:t>10/10/13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0F01B14-E24E-1C4C-B648-0CF7C9AE64AB}" type="datetimeFigureOut">
              <a:rPr lang="en-US" smtClean="0"/>
              <a:t>10/10/13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5700CF-2566-AC4E-811A-60DB6606DF8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F01B14-E24E-1C4C-B648-0CF7C9AE64AB}" type="datetimeFigureOut">
              <a:rPr lang="en-US" smtClean="0"/>
              <a:t>10/10/13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00CF-2566-AC4E-811A-60DB6606DF88}" type="slidenum">
              <a:rPr lang="en-US" smtClean="0"/>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F01B14-E24E-1C4C-B648-0CF7C9AE64AB}" type="datetimeFigureOut">
              <a:rPr lang="en-US" smtClean="0"/>
              <a:t>10/10/13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00CF-2566-AC4E-811A-60DB6606DF88}" type="slidenum">
              <a:rPr lang="en-US" smtClean="0"/>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F01B14-E24E-1C4C-B648-0CF7C9AE64AB}" type="datetimeFigureOut">
              <a:rPr lang="en-US" smtClean="0"/>
              <a:t>10/10/13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700CF-2566-AC4E-811A-60DB6606DF88}" type="slidenum">
              <a:rPr lang="en-US" smtClean="0"/>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rP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70F01B14-E24E-1C4C-B648-0CF7C9AE64AB}" type="datetimeFigureOut">
              <a:rPr lang="en-US" smtClean="0"/>
              <a:t>10/10/13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BE5700CF-2566-AC4E-811A-60DB6606DF8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800" dirty="0" smtClean="0"/>
              <a:t>Do students prefer smaller classes to large lectures?</a:t>
            </a:r>
            <a:r>
              <a:rPr lang="en-US" sz="4800" dirty="0" smtClean="0"/>
              <a:t> </a:t>
            </a:r>
            <a:endParaRPr lang="en-US" sz="4800" dirty="0"/>
          </a:p>
        </p:txBody>
      </p:sp>
      <p:sp>
        <p:nvSpPr>
          <p:cNvPr id="3" name="Subtitle 2"/>
          <p:cNvSpPr>
            <a:spLocks noGrp="1"/>
          </p:cNvSpPr>
          <p:nvPr>
            <p:ph type="subTitle" idx="1"/>
          </p:nvPr>
        </p:nvSpPr>
        <p:spPr/>
        <p:txBody>
          <a:bodyPr>
            <a:normAutofit/>
          </a:bodyPr>
          <a:lstStyle/>
          <a:p>
            <a:r>
              <a:rPr lang="en-US" dirty="0" smtClean="0"/>
              <a:t>Kaitlyn Rooney</a:t>
            </a:r>
          </a:p>
          <a:p>
            <a:r>
              <a:rPr lang="en-US" dirty="0" smtClean="0"/>
              <a:t>Foundations of Writing </a:t>
            </a:r>
          </a:p>
          <a:p>
            <a:r>
              <a:rPr lang="en-US" dirty="0" smtClean="0"/>
              <a:t>Dr. Sherry </a:t>
            </a:r>
          </a:p>
        </p:txBody>
      </p:sp>
    </p:spTree>
    <p:extLst>
      <p:ext uri="{BB962C8B-B14F-4D97-AF65-F5344CB8AC3E}">
        <p14:creationId xmlns:p14="http://schemas.microsoft.com/office/powerpoint/2010/main" val="1951157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How do the differences between smaller and larger classes affect students?</a:t>
            </a:r>
          </a:p>
          <a:p>
            <a:r>
              <a:rPr lang="en-US" dirty="0" smtClean="0"/>
              <a:t>Which size do they prefer? </a:t>
            </a:r>
            <a:endParaRPr lang="en-US" dirty="0"/>
          </a:p>
        </p:txBody>
      </p:sp>
      <p:pic>
        <p:nvPicPr>
          <p:cNvPr id="4" name="Picture 3" descr="College-Classroo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14" y="314979"/>
            <a:ext cx="2800388" cy="2100291"/>
          </a:xfrm>
          <a:prstGeom prst="rect">
            <a:avLst/>
          </a:prstGeom>
        </p:spPr>
      </p:pic>
      <p:pic>
        <p:nvPicPr>
          <p:cNvPr id="6" name="Picture 5" descr="071002_missouri_mac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3994" y="4024870"/>
            <a:ext cx="3121506" cy="2133882"/>
          </a:xfrm>
          <a:prstGeom prst="rect">
            <a:avLst/>
          </a:prstGeom>
        </p:spPr>
      </p:pic>
    </p:spTree>
    <p:extLst>
      <p:ext uri="{BB962C8B-B14F-4D97-AF65-F5344CB8AC3E}">
        <p14:creationId xmlns:p14="http://schemas.microsoft.com/office/powerpoint/2010/main" val="4233278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Introduce: Auburn University changes from quarter classes to semester classes, resulting in larger class </a:t>
            </a:r>
            <a:r>
              <a:rPr lang="en-US" sz="2400" dirty="0" smtClean="0"/>
              <a:t>sizes</a:t>
            </a:r>
          </a:p>
          <a:p>
            <a:r>
              <a:rPr lang="en-US" dirty="0" smtClean="0"/>
              <a:t>Insert: Analyzed how the transition affected students and their grades in classes. </a:t>
            </a:r>
            <a:endParaRPr lang="en-US" sz="2400" dirty="0" smtClean="0"/>
          </a:p>
          <a:p>
            <a:r>
              <a:rPr lang="en-US" dirty="0" smtClean="0"/>
              <a:t>Interpret: </a:t>
            </a:r>
            <a:r>
              <a:rPr lang="en-US" dirty="0"/>
              <a:t>Smaller class sizes are better in: problem solving, critical thinking, long term retention, student discussion, student information sharing. </a:t>
            </a:r>
            <a:endParaRPr lang="en-US" sz="2400" dirty="0" smtClean="0"/>
          </a:p>
          <a:p>
            <a:r>
              <a:rPr lang="en-US" sz="2400" dirty="0" smtClean="0"/>
              <a:t>Interpret: “The increase in class size, therefore, could have a detrimental effect on student performance in these courses and, consequently, on the quality of the graduates.” (</a:t>
            </a:r>
            <a:r>
              <a:rPr lang="en-US" sz="2400" dirty="0" err="1" smtClean="0"/>
              <a:t>Killingsworth</a:t>
            </a:r>
            <a:r>
              <a:rPr lang="en-US" sz="2400" dirty="0" smtClean="0"/>
              <a:t>, 2000, p. 2)</a:t>
            </a:r>
          </a:p>
          <a:p>
            <a:endParaRPr lang="en-US" sz="2400" dirty="0" smtClean="0"/>
          </a:p>
          <a:p>
            <a:endParaRPr lang="en-US" sz="2400" dirty="0" smtClean="0"/>
          </a:p>
          <a:p>
            <a:endParaRPr lang="en-US" sz="2400" dirty="0"/>
          </a:p>
        </p:txBody>
      </p:sp>
    </p:spTree>
    <p:extLst>
      <p:ext uri="{BB962C8B-B14F-4D97-AF65-F5344CB8AC3E}">
        <p14:creationId xmlns:p14="http://schemas.microsoft.com/office/powerpoint/2010/main" val="685826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SAGE (Student Achievement Guarantee in Education)</a:t>
            </a:r>
          </a:p>
          <a:p>
            <a:r>
              <a:rPr lang="en-US" dirty="0" smtClean="0"/>
              <a:t>STAR (Student/Teacher Assessment Ratio) </a:t>
            </a:r>
          </a:p>
          <a:p>
            <a:r>
              <a:rPr lang="en-US" dirty="0" smtClean="0"/>
              <a:t>FCE (Federal College of Education)- smaller class sizes resulted in closer student and teacher interaction. </a:t>
            </a:r>
          </a:p>
          <a:p>
            <a:endParaRPr lang="en-US" dirty="0"/>
          </a:p>
        </p:txBody>
      </p:sp>
      <p:pic>
        <p:nvPicPr>
          <p:cNvPr id="4" name="Picture 3" descr="student_talking_to_teacher_42-1862248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293" y="4123468"/>
            <a:ext cx="3699112" cy="2573525"/>
          </a:xfrm>
          <a:prstGeom prst="rect">
            <a:avLst/>
          </a:prstGeom>
        </p:spPr>
      </p:pic>
    </p:spTree>
    <p:extLst>
      <p:ext uri="{BB962C8B-B14F-4D97-AF65-F5344CB8AC3E}">
        <p14:creationId xmlns:p14="http://schemas.microsoft.com/office/powerpoint/2010/main" val="562457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a:t>
            </a:r>
            <a:endParaRPr lang="en-US" dirty="0"/>
          </a:p>
        </p:txBody>
      </p:sp>
      <p:sp>
        <p:nvSpPr>
          <p:cNvPr id="3" name="Content Placeholder 2"/>
          <p:cNvSpPr>
            <a:spLocks noGrp="1"/>
          </p:cNvSpPr>
          <p:nvPr>
            <p:ph idx="1"/>
          </p:nvPr>
        </p:nvSpPr>
        <p:spPr/>
        <p:txBody>
          <a:bodyPr>
            <a:normAutofit lnSpcReduction="10000"/>
          </a:bodyPr>
          <a:lstStyle/>
          <a:p>
            <a:r>
              <a:rPr lang="en-US" sz="2800" dirty="0"/>
              <a:t>1. Why did you decide to come to college?</a:t>
            </a:r>
          </a:p>
          <a:p>
            <a:r>
              <a:rPr lang="en-US" sz="2800" dirty="0"/>
              <a:t>2. What made you pick Bloomsburg?</a:t>
            </a:r>
          </a:p>
          <a:p>
            <a:r>
              <a:rPr lang="en-US" sz="2800" dirty="0"/>
              <a:t>3. How did you choose your major?</a:t>
            </a:r>
          </a:p>
          <a:p>
            <a:r>
              <a:rPr lang="en-US" sz="2800" dirty="0"/>
              <a:t>4. What is the best part about lecture halls?</a:t>
            </a:r>
          </a:p>
          <a:p>
            <a:r>
              <a:rPr lang="en-US" sz="2800" dirty="0"/>
              <a:t>5. What is the worst part about lecture halls?</a:t>
            </a:r>
          </a:p>
          <a:p>
            <a:r>
              <a:rPr lang="en-US" sz="2800" dirty="0"/>
              <a:t>6</a:t>
            </a:r>
            <a:r>
              <a:rPr lang="en-US" sz="2800" dirty="0" smtClean="0"/>
              <a:t>. </a:t>
            </a:r>
            <a:r>
              <a:rPr lang="en-US" sz="2800" dirty="0"/>
              <a:t>Do you prefer lecture halls or smaller classes?</a:t>
            </a:r>
          </a:p>
        </p:txBody>
      </p:sp>
    </p:spTree>
    <p:extLst>
      <p:ext uri="{BB962C8B-B14F-4D97-AF65-F5344CB8AC3E}">
        <p14:creationId xmlns:p14="http://schemas.microsoft.com/office/powerpoint/2010/main" val="2883387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a:t>
            </a:r>
            <a:endParaRPr lang="en-US" dirty="0"/>
          </a:p>
        </p:txBody>
      </p:sp>
      <p:sp>
        <p:nvSpPr>
          <p:cNvPr id="3" name="Content Placeholder 2"/>
          <p:cNvSpPr>
            <a:spLocks noGrp="1"/>
          </p:cNvSpPr>
          <p:nvPr>
            <p:ph idx="1"/>
          </p:nvPr>
        </p:nvSpPr>
        <p:spPr/>
        <p:txBody>
          <a:bodyPr>
            <a:normAutofit/>
          </a:bodyPr>
          <a:lstStyle/>
          <a:p>
            <a:r>
              <a:rPr lang="en-US" dirty="0" smtClean="0"/>
              <a:t>1. Better career opportunities </a:t>
            </a:r>
          </a:p>
          <a:p>
            <a:pPr marL="0" indent="0">
              <a:buNone/>
            </a:pPr>
            <a:endParaRPr lang="en-US" dirty="0" smtClean="0"/>
          </a:p>
          <a:p>
            <a:r>
              <a:rPr lang="en-US" dirty="0" smtClean="0"/>
              <a:t>2. Campus setting, programs offered </a:t>
            </a:r>
          </a:p>
          <a:p>
            <a:pPr marL="0" indent="0">
              <a:buNone/>
            </a:pPr>
            <a:endParaRPr lang="en-US" dirty="0" smtClean="0"/>
          </a:p>
          <a:p>
            <a:r>
              <a:rPr lang="en-US" dirty="0" smtClean="0"/>
              <a:t>3. Look forward to doing that kind of work </a:t>
            </a:r>
            <a:endParaRPr lang="en-US" dirty="0"/>
          </a:p>
        </p:txBody>
      </p:sp>
    </p:spTree>
    <p:extLst>
      <p:ext uri="{BB962C8B-B14F-4D97-AF65-F5344CB8AC3E}">
        <p14:creationId xmlns:p14="http://schemas.microsoft.com/office/powerpoint/2010/main" val="3426327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a:t>
            </a:r>
            <a:endParaRPr lang="en-US" dirty="0"/>
          </a:p>
        </p:txBody>
      </p:sp>
      <p:sp>
        <p:nvSpPr>
          <p:cNvPr id="3" name="Content Placeholder 2"/>
          <p:cNvSpPr>
            <a:spLocks noGrp="1"/>
          </p:cNvSpPr>
          <p:nvPr>
            <p:ph idx="1"/>
          </p:nvPr>
        </p:nvSpPr>
        <p:spPr/>
        <p:txBody>
          <a:bodyPr>
            <a:normAutofit/>
          </a:bodyPr>
          <a:lstStyle/>
          <a:p>
            <a:r>
              <a:rPr lang="en-US" dirty="0" smtClean="0"/>
              <a:t>4. Lots of people to meet </a:t>
            </a:r>
          </a:p>
          <a:p>
            <a:endParaRPr lang="en-US" dirty="0"/>
          </a:p>
          <a:p>
            <a:r>
              <a:rPr lang="en-US" dirty="0" smtClean="0"/>
              <a:t>5. Connection with professors</a:t>
            </a:r>
          </a:p>
          <a:p>
            <a:endParaRPr lang="en-US" dirty="0"/>
          </a:p>
          <a:p>
            <a:r>
              <a:rPr lang="en-US" dirty="0" smtClean="0"/>
              <a:t>6. Smaller classes </a:t>
            </a:r>
            <a:endParaRPr lang="en-US" dirty="0"/>
          </a:p>
        </p:txBody>
      </p:sp>
    </p:spTree>
    <p:extLst>
      <p:ext uri="{BB962C8B-B14F-4D97-AF65-F5344CB8AC3E}">
        <p14:creationId xmlns:p14="http://schemas.microsoft.com/office/powerpoint/2010/main" val="3658048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r>
              <a:rPr lang="en-US" dirty="0" smtClean="0"/>
              <a:t>Smaller classes over larger classes </a:t>
            </a:r>
          </a:p>
          <a:p>
            <a:r>
              <a:rPr lang="en-US" dirty="0" smtClean="0"/>
              <a:t>Academically: </a:t>
            </a:r>
          </a:p>
          <a:p>
            <a:pPr lvl="1"/>
            <a:r>
              <a:rPr lang="en-US" dirty="0" smtClean="0"/>
              <a:t>Higher results in exams</a:t>
            </a:r>
          </a:p>
          <a:p>
            <a:pPr lvl="1"/>
            <a:r>
              <a:rPr lang="en-US" dirty="0" smtClean="0"/>
              <a:t>Better student-teacher interaction </a:t>
            </a:r>
          </a:p>
          <a:p>
            <a:r>
              <a:rPr lang="en-US" dirty="0" smtClean="0"/>
              <a:t>Personally: </a:t>
            </a:r>
            <a:endParaRPr lang="en-US" dirty="0"/>
          </a:p>
          <a:p>
            <a:pPr lvl="1"/>
            <a:r>
              <a:rPr lang="en-US" dirty="0" smtClean="0"/>
              <a:t>Students prefer to have smaller classes </a:t>
            </a:r>
          </a:p>
          <a:p>
            <a:pPr lvl="1"/>
            <a:r>
              <a:rPr lang="en-US" dirty="0" smtClean="0"/>
              <a:t>Teachers find it more manageable</a:t>
            </a:r>
          </a:p>
          <a:p>
            <a:pPr lvl="1"/>
            <a:endParaRPr lang="en-US" dirty="0" smtClean="0"/>
          </a:p>
        </p:txBody>
      </p:sp>
      <p:pic>
        <p:nvPicPr>
          <p:cNvPr id="4" name="Picture 3" descr="College-Classroom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8881" y="1344018"/>
            <a:ext cx="2957910" cy="1971940"/>
          </a:xfrm>
          <a:prstGeom prst="rect">
            <a:avLst/>
          </a:prstGeom>
        </p:spPr>
      </p:pic>
    </p:spTree>
    <p:extLst>
      <p:ext uri="{BB962C8B-B14F-4D97-AF65-F5344CB8AC3E}">
        <p14:creationId xmlns:p14="http://schemas.microsoft.com/office/powerpoint/2010/main" val="889276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Autofit/>
          </a:bodyPr>
          <a:lstStyle/>
          <a:p>
            <a:r>
              <a:rPr lang="en-US" sz="1800" dirty="0"/>
              <a:t>Fan, F. A. (2012). Class Size: Effects on Students' 	Academic Achievements and Some Remedial 	Measures. Research In Education, 87(1), 95-98. </a:t>
            </a:r>
            <a:r>
              <a:rPr lang="en-US" sz="1800" dirty="0" err="1"/>
              <a:t>doi</a:t>
            </a:r>
            <a:r>
              <a:rPr lang="en-US" sz="1800" dirty="0"/>
              <a:t>:	10.7227/RIE.87.1.7</a:t>
            </a:r>
          </a:p>
          <a:p>
            <a:endParaRPr lang="en-US" sz="1800" dirty="0" smtClean="0"/>
          </a:p>
          <a:p>
            <a:r>
              <a:rPr lang="en-US" sz="1800" dirty="0" err="1" smtClean="0"/>
              <a:t>Killingsworth</a:t>
            </a:r>
            <a:r>
              <a:rPr lang="en-US" sz="1800" dirty="0"/>
              <a:t>, R., McCurry, N., &amp; Hastie, P. (2006). </a:t>
            </a:r>
            <a:r>
              <a:rPr lang="en-US" sz="1800" dirty="0" smtClean="0"/>
              <a:t>	The </a:t>
            </a:r>
            <a:r>
              <a:rPr lang="en-US" sz="1800" dirty="0"/>
              <a:t>Effect of Class Size on Course and Curriculum </a:t>
            </a:r>
            <a:r>
              <a:rPr lang="en-US" sz="1800" dirty="0" smtClean="0"/>
              <a:t>	Level </a:t>
            </a:r>
            <a:r>
              <a:rPr lang="en-US" sz="1800" dirty="0"/>
              <a:t>Performance for Construction Students. </a:t>
            </a:r>
            <a:r>
              <a:rPr lang="en-US" sz="1800" dirty="0" smtClean="0"/>
              <a:t>	International </a:t>
            </a:r>
            <a:r>
              <a:rPr lang="en-US" sz="1800" dirty="0"/>
              <a:t>Journal Of Learning, 13(2), 125-129</a:t>
            </a:r>
            <a:r>
              <a:rPr lang="en-US" sz="1800" dirty="0" smtClean="0"/>
              <a:t>.</a:t>
            </a:r>
          </a:p>
        </p:txBody>
      </p:sp>
    </p:spTree>
    <p:extLst>
      <p:ext uri="{BB962C8B-B14F-4D97-AF65-F5344CB8AC3E}">
        <p14:creationId xmlns:p14="http://schemas.microsoft.com/office/powerpoint/2010/main" val="3413125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Ventur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Venture.thmx</Template>
  <TotalTime>9550</TotalTime>
  <Words>1131</Words>
  <Application>Microsoft Macintosh PowerPoint</Application>
  <PresentationFormat>On-screen Show (4:3)</PresentationFormat>
  <Paragraphs>64</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Venture</vt:lpstr>
      <vt:lpstr>Do students prefer smaller classes to large lectures? </vt:lpstr>
      <vt:lpstr>Problem</vt:lpstr>
      <vt:lpstr>Background</vt:lpstr>
      <vt:lpstr>Background</vt:lpstr>
      <vt:lpstr>Method </vt:lpstr>
      <vt:lpstr>Findings </vt:lpstr>
      <vt:lpstr>Findings </vt:lpstr>
      <vt:lpstr>Conclusion </vt:lpstr>
      <vt:lpstr>References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Smaller Classes vs. Larger  Lecture Halls </dc:title>
  <dc:creator>Kaitlyn Rooney</dc:creator>
  <cp:lastModifiedBy>Kaitlyn Rooney</cp:lastModifiedBy>
  <cp:revision>66</cp:revision>
  <dcterms:created xsi:type="dcterms:W3CDTF">2013-09-26T19:05:50Z</dcterms:created>
  <dcterms:modified xsi:type="dcterms:W3CDTF">2013-10-14T01:26:07Z</dcterms:modified>
</cp:coreProperties>
</file>